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9" r:id="rId4"/>
    <p:sldId id="259" r:id="rId5"/>
    <p:sldId id="277" r:id="rId6"/>
    <p:sldId id="278" r:id="rId7"/>
    <p:sldId id="275" r:id="rId8"/>
    <p:sldId id="263" r:id="rId9"/>
    <p:sldId id="283" r:id="rId10"/>
    <p:sldId id="279" r:id="rId11"/>
    <p:sldId id="280" r:id="rId12"/>
    <p:sldId id="28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CDB"/>
    <a:srgbClr val="FFFFCC"/>
    <a:srgbClr val="FFCCCC"/>
    <a:srgbClr val="006666"/>
    <a:srgbClr val="006600"/>
    <a:srgbClr val="FFCCFF"/>
    <a:srgbClr val="6600FF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966A57-A5CF-45DD-8BFC-6A4395BBE243}" type="datetimeFigureOut">
              <a:rPr lang="en-US" smtClean="0"/>
              <a:pPr>
                <a:defRPr/>
              </a:pPr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BB8E6-24F7-48F7-94DC-2E50A84C61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856424-8010-4190-934C-94078F5B7C68}" type="datetimeFigureOut">
              <a:rPr lang="en-US" smtClean="0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9A4FC-8357-40B9-8DB0-B293573692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6490B-E6B0-451D-BC44-8D439948C865}" type="datetimeFigureOut">
              <a:rPr lang="en-US" smtClean="0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C4C5F-2AD3-4986-A4FF-BECC9A847A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02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741405-171E-4C78-8A1D-CEFC41D602AD}" type="datetimeFigureOut">
              <a:rPr lang="en-US" smtClean="0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37C58-1C50-41C3-BD25-E38B0B3984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36C94-EDE3-4A71-A067-BBA4409B7DC8}" type="datetimeFigureOut">
              <a:rPr lang="en-US" smtClean="0"/>
              <a:pPr>
                <a:defRPr/>
              </a:pPr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973AE-3EC6-4241-BFFE-DD68325BC2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B22090-6B0B-4666-A5E6-2E3ECAB3EC19}" type="datetimeFigureOut">
              <a:rPr lang="en-US" smtClean="0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35B72-B3DD-42EC-A523-C97B50C58A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E609F2-26A9-4E73-9ED3-3F4883B636E6}" type="datetimeFigureOut">
              <a:rPr lang="en-US" smtClean="0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6BCDC-1AE7-4BD7-99FD-7553A8BBAB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52E365-2973-41F9-9E98-AB333AB6227D}" type="datetimeFigureOut">
              <a:rPr lang="en-US" smtClean="0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B9785-BDFD-4607-9B13-8C04C1561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55107C-98AA-4A0F-864F-AD3DF84BF648}" type="datetimeFigureOut">
              <a:rPr lang="en-US" smtClean="0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38307-9F11-432B-A080-B369F4C51C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683E5-6C58-43A0-9DD4-A306EF685FA2}" type="datetimeFigureOut">
              <a:rPr lang="en-US" smtClean="0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C606E-739D-4DC3-80E8-2B06895A59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FD27A-AC93-40D5-8F08-963DE9745AC4}" type="datetimeFigureOut">
              <a:rPr lang="en-US" smtClean="0"/>
              <a:pPr>
                <a:defRPr/>
              </a:pPr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602CA-94E4-4C5B-92BF-FEE6C71546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03102C9-9CDB-4117-9DE1-62FDA564A0AE}" type="datetimeFigureOut">
              <a:rPr lang="en-US" smtClean="0"/>
              <a:pPr>
                <a:defRPr/>
              </a:pPr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2E4A36D-81FF-4BA4-A96D-99C5865EFD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722438" y="2282825"/>
            <a:ext cx="61626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ru-RU" altLang="ru-RU" sz="5400" b="1">
                <a:solidFill>
                  <a:srgbClr val="002060"/>
                </a:solidFill>
                <a:latin typeface="Liberation Serif" pitchFamily="18" charset="0"/>
              </a:rPr>
              <a:t>МЕДИЦИНСКАЯ</a:t>
            </a:r>
          </a:p>
          <a:p>
            <a:pPr algn="ctr" eaLnBrk="1" hangingPunct="1">
              <a:spcAft>
                <a:spcPts val="600"/>
              </a:spcAft>
            </a:pPr>
            <a:r>
              <a:rPr lang="ru-RU" altLang="ru-RU" sz="5400" b="1">
                <a:solidFill>
                  <a:srgbClr val="002060"/>
                </a:solidFill>
                <a:latin typeface="Liberation Serif" pitchFamily="18" charset="0"/>
              </a:rPr>
              <a:t>РЕАБИЛИТАЦИЯ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вал 1"/>
          <p:cNvSpPr>
            <a:spLocks noChangeArrowheads="1"/>
          </p:cNvSpPr>
          <p:nvPr/>
        </p:nvSpPr>
        <p:spPr bwMode="auto">
          <a:xfrm>
            <a:off x="0" y="0"/>
            <a:ext cx="9043988" cy="1268413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400" b="1" dirty="0">
                <a:solidFill>
                  <a:srgbClr val="C00000"/>
                </a:solidFill>
                <a:latin typeface="Liberation Serif" pitchFamily="18" charset="0"/>
              </a:rPr>
              <a:t>Третий этап</a:t>
            </a:r>
          </a:p>
          <a:p>
            <a:pPr algn="ctr" eaLnBrk="1" hangingPunct="1"/>
            <a:r>
              <a:rPr lang="ru-RU" altLang="ru-RU" b="1" dirty="0">
                <a:solidFill>
                  <a:srgbClr val="00206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(ранний и поздний реабилитационный периоды</a:t>
            </a:r>
            <a:endParaRPr lang="ru-RU" altLang="ru-RU" b="1" dirty="0">
              <a:solidFill>
                <a:srgbClr val="C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eaLnBrk="1" hangingPunct="1"/>
            <a:endParaRPr lang="ru-RU" altLang="ru-RU" sz="4400" b="1" dirty="0">
              <a:solidFill>
                <a:srgbClr val="002060"/>
              </a:solidFill>
              <a:latin typeface="Liberation Serif" pitchFamily="18" charset="0"/>
            </a:endParaRPr>
          </a:p>
          <a:p>
            <a:pPr eaLnBrk="1" hangingPunct="1"/>
            <a:endParaRPr lang="ru-RU" altLang="ru-RU" sz="17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/>
            <a:endParaRPr lang="ru-RU" altLang="ru-RU" sz="1700" b="1" dirty="0">
              <a:solidFill>
                <a:srgbClr val="002060"/>
              </a:solidFill>
              <a:latin typeface="Liberation Serif" pitchFamily="18" charset="0"/>
            </a:endParaRP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328613" y="1527175"/>
            <a:ext cx="8618537" cy="3341688"/>
          </a:xfrm>
          <a:prstGeom prst="rect">
            <a:avLst/>
          </a:prstGeom>
          <a:solidFill>
            <a:srgbClr val="FEF2CD"/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lIns="72000" tIns="0" rIns="72000" bIns="0"/>
          <a:lstStyle>
            <a:lvl1pPr indent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</a:rPr>
              <a:t>Пациенты всех профилей: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</a:rPr>
              <a:t>при отсутствии необходимости круглосуточного медицинского наблюдения и использования интенсивных методов лечения;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</a:rPr>
              <a:t>при наличии способности к самостоятельному (или с дополнительными средствами опоры) передвижению и самообслуживанию;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</a:rPr>
              <a:t>при отсутствии необходимости соблюдения постельного режима и индивидуального ухода со  стороны среднего и младшего медицинского персонала;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000">
                <a:solidFill>
                  <a:srgbClr val="002060"/>
                </a:solidFill>
                <a:latin typeface="Times New Roman" pitchFamily="18" charset="0"/>
              </a:rPr>
              <a:t>при наличии подтвержденной результатами обследования перспективы восстановления функций (реабилитационного потенциала).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8613" y="5446713"/>
            <a:ext cx="8618537" cy="1295400"/>
          </a:xfrm>
          <a:prstGeom prst="rect">
            <a:avLst/>
          </a:prstGeom>
          <a:solidFill>
            <a:srgbClr val="C5E0B5"/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lIns="0" tIns="0" rIns="0" bIns="0" anchor="ctr"/>
          <a:lstStyle/>
          <a:p>
            <a:pPr indent="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cs typeface="+mn-cs"/>
              </a:rPr>
              <a:t>В отделениях медицинской реабилитации поликлиник, выездными бригадами на дому медицинских  организаций имеющих лицензию по медицинской реабилитации, в санаторных организациях.</a:t>
            </a:r>
          </a:p>
          <a:p>
            <a:pPr indent="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cs typeface="+mn-cs"/>
              </a:rPr>
              <a:t>(пациенты имеющие ШРМ 2-3 балла)</a:t>
            </a:r>
            <a:endParaRPr lang="ru" sz="2000" b="1" dirty="0">
              <a:solidFill>
                <a:srgbClr val="002060"/>
              </a:solidFill>
              <a:latin typeface="Times New Roman"/>
              <a:cs typeface="+mn-cs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563938" y="4951413"/>
            <a:ext cx="1584126" cy="37306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50825" y="334963"/>
            <a:ext cx="8497888" cy="765175"/>
          </a:xfrm>
          <a:prstGeom prst="rect">
            <a:avLst/>
          </a:prstGeom>
          <a:solidFill>
            <a:srgbClr val="E5E6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600" b="1" dirty="0">
                <a:solidFill>
                  <a:srgbClr val="002060"/>
                </a:solidFill>
                <a:latin typeface="Liberation Serif" pitchFamily="18" charset="0"/>
              </a:rPr>
              <a:t>Локальные цели третьего этапа медицинской</a:t>
            </a:r>
          </a:p>
          <a:p>
            <a:pPr algn="ctr" eaLnBrk="1" hangingPunct="1"/>
            <a:r>
              <a:rPr lang="ru-RU" altLang="ru-RU" sz="2600" b="1" dirty="0">
                <a:solidFill>
                  <a:srgbClr val="002060"/>
                </a:solidFill>
                <a:latin typeface="Liberation Serif" pitchFamily="18" charset="0"/>
              </a:rPr>
              <a:t>реабилитации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3" y="2773363"/>
            <a:ext cx="1795338" cy="9144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latin typeface="Liberation Serif" pitchFamily="18" charset="0"/>
              </a:rPr>
              <a:t>Глобальная цель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2525" y="1266825"/>
            <a:ext cx="2159000" cy="10795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Первый этап медицинской реабилитации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2525" y="2690813"/>
            <a:ext cx="2160588" cy="10795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Второй этап медицинской реабилитации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52688" y="4090988"/>
            <a:ext cx="2160587" cy="10795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Третий этап медицинской реабилитации</a:t>
            </a:r>
          </a:p>
        </p:txBody>
      </p:sp>
      <p:cxnSp>
        <p:nvCxnSpPr>
          <p:cNvPr id="13" name="Прямая соединительная линия 12"/>
          <p:cNvCxnSpPr>
            <a:stCxn id="6" idx="3"/>
            <a:endCxn id="8" idx="1"/>
          </p:cNvCxnSpPr>
          <p:nvPr/>
        </p:nvCxnSpPr>
        <p:spPr>
          <a:xfrm flipV="1">
            <a:off x="1974851" y="1806575"/>
            <a:ext cx="447674" cy="14239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</p:cNvCxnSpPr>
          <p:nvPr/>
        </p:nvCxnSpPr>
        <p:spPr>
          <a:xfrm>
            <a:off x="1974851" y="3230563"/>
            <a:ext cx="50482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1"/>
            <a:endCxn id="6" idx="3"/>
          </p:cNvCxnSpPr>
          <p:nvPr/>
        </p:nvCxnSpPr>
        <p:spPr>
          <a:xfrm flipH="1" flipV="1">
            <a:off x="1974851" y="3230563"/>
            <a:ext cx="477837" cy="140017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902200" y="1628775"/>
            <a:ext cx="4032250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Подтверждение/коррекция реабилитационного потенциала и факторов риска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962525" y="2532063"/>
            <a:ext cx="3971925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Минимизация зависимости от посторонней помощи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16488" y="3406775"/>
            <a:ext cx="4032250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50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Самостоятельное выполнение не менее 75-100% повседневных функций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78413" y="4383088"/>
            <a:ext cx="3870325" cy="12906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Снижение функциональной зависимости не менее, чем на 1 балл по шкале </a:t>
            </a:r>
            <a:r>
              <a:rPr lang="ru-RU" altLang="ru-RU" sz="1600" b="1" dirty="0" err="1" smtClean="0">
                <a:solidFill>
                  <a:srgbClr val="002060"/>
                </a:solidFill>
                <a:latin typeface="Liberation Serif" pitchFamily="18" charset="0"/>
              </a:rPr>
              <a:t>Ренкин</a:t>
            </a: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 по сравнению с данными предыдущего этапа медицинской реабилитации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14913" y="5864225"/>
            <a:ext cx="3968750" cy="5921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600" b="1" dirty="0" smtClean="0">
              <a:solidFill>
                <a:srgbClr val="3D3030"/>
              </a:solidFill>
              <a:latin typeface="Liberation Serif" pitchFamily="18" charset="0"/>
            </a:endParaRP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Возможность выполнения профессиональных функций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10253F"/>
              </a:solidFill>
              <a:latin typeface="Liberation Serif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10" idx="3"/>
            <a:endCxn id="23" idx="1"/>
          </p:cNvCxnSpPr>
          <p:nvPr/>
        </p:nvCxnSpPr>
        <p:spPr>
          <a:xfrm flipV="1">
            <a:off x="4613275" y="1978025"/>
            <a:ext cx="288925" cy="265271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0" idx="3"/>
            <a:endCxn id="24" idx="1"/>
          </p:cNvCxnSpPr>
          <p:nvPr/>
        </p:nvCxnSpPr>
        <p:spPr>
          <a:xfrm flipV="1">
            <a:off x="4613275" y="2881313"/>
            <a:ext cx="349250" cy="174942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3"/>
            <a:endCxn id="25" idx="1"/>
          </p:cNvCxnSpPr>
          <p:nvPr/>
        </p:nvCxnSpPr>
        <p:spPr>
          <a:xfrm flipV="1">
            <a:off x="4613275" y="3756025"/>
            <a:ext cx="303213" cy="87471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0" idx="3"/>
            <a:endCxn id="26" idx="1"/>
          </p:cNvCxnSpPr>
          <p:nvPr/>
        </p:nvCxnSpPr>
        <p:spPr>
          <a:xfrm>
            <a:off x="4613275" y="4630738"/>
            <a:ext cx="465138" cy="39687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3"/>
            <a:endCxn id="27" idx="1"/>
          </p:cNvCxnSpPr>
          <p:nvPr/>
        </p:nvCxnSpPr>
        <p:spPr>
          <a:xfrm>
            <a:off x="4613275" y="4630738"/>
            <a:ext cx="401638" cy="152876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250825" y="334963"/>
            <a:ext cx="8497888" cy="765175"/>
          </a:xfrm>
          <a:prstGeom prst="rect">
            <a:avLst/>
          </a:prstGeom>
          <a:solidFill>
            <a:srgbClr val="E5E6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2060"/>
                </a:solidFill>
                <a:latin typeface="Liberation Serif" pitchFamily="18" charset="0"/>
              </a:rPr>
              <a:t>Задачи третьего этапа медицинской</a:t>
            </a:r>
          </a:p>
          <a:p>
            <a:pPr algn="ctr" eaLnBrk="1" hangingPunct="1"/>
            <a:r>
              <a:rPr lang="ru-RU" altLang="ru-RU" sz="2400" b="1">
                <a:solidFill>
                  <a:srgbClr val="002060"/>
                </a:solidFill>
                <a:latin typeface="Liberation Serif" pitchFamily="18" charset="0"/>
              </a:rPr>
              <a:t>реабилитации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3079750"/>
            <a:ext cx="1728788" cy="9144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rgbClr val="002060"/>
                </a:solidFill>
                <a:latin typeface="Liberation Serif" pitchFamily="18" charset="0"/>
              </a:rPr>
              <a:t>Глобальная цель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36813" y="1792288"/>
            <a:ext cx="2159000" cy="108108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chemeClr val="bg1"/>
                </a:solidFill>
                <a:latin typeface="Liberation Serif" pitchFamily="18" charset="0"/>
              </a:rPr>
              <a:t>Первый этап медицинской реабилитации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32050" y="3087688"/>
            <a:ext cx="2160588" cy="10810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Второй этап медицинской реабилитации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05063" y="4397375"/>
            <a:ext cx="2160587" cy="108108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Третий этап медицинской реабилитации</a:t>
            </a:r>
          </a:p>
        </p:txBody>
      </p:sp>
      <p:cxnSp>
        <p:nvCxnSpPr>
          <p:cNvPr id="13" name="Прямая соединительная линия 12"/>
          <p:cNvCxnSpPr>
            <a:stCxn id="6" idx="3"/>
            <a:endCxn id="8" idx="1"/>
          </p:cNvCxnSpPr>
          <p:nvPr/>
        </p:nvCxnSpPr>
        <p:spPr>
          <a:xfrm flipV="1">
            <a:off x="1979613" y="2333625"/>
            <a:ext cx="457200" cy="120332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</p:cNvCxnSpPr>
          <p:nvPr/>
        </p:nvCxnSpPr>
        <p:spPr>
          <a:xfrm>
            <a:off x="1979613" y="3536950"/>
            <a:ext cx="50482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1"/>
            <a:endCxn id="6" idx="3"/>
          </p:cNvCxnSpPr>
          <p:nvPr/>
        </p:nvCxnSpPr>
        <p:spPr>
          <a:xfrm flipH="1" flipV="1">
            <a:off x="1979613" y="3536950"/>
            <a:ext cx="425450" cy="14017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902200" y="1449388"/>
            <a:ext cx="4032250" cy="3492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3D3030"/>
                </a:solidFill>
                <a:latin typeface="Liberation Serif" pitchFamily="18" charset="0"/>
              </a:rPr>
              <a:t>Коррекция двигательных нарушений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951413" y="2182813"/>
            <a:ext cx="3983037" cy="3492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3D3030"/>
                </a:solidFill>
                <a:latin typeface="Liberation Serif" pitchFamily="18" charset="0"/>
              </a:rPr>
              <a:t>Коррекция нарушений ВПФ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38713" y="2713038"/>
            <a:ext cx="3995737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50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3D3030"/>
                </a:solidFill>
                <a:latin typeface="Liberation Serif" pitchFamily="18" charset="0"/>
              </a:rPr>
              <a:t>Коррекция психо-эмоциональных нарушений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51413" y="3605213"/>
            <a:ext cx="3983037" cy="4302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3D3030"/>
                </a:solidFill>
                <a:latin typeface="Liberation Serif" pitchFamily="18" charset="0"/>
              </a:rPr>
              <a:t>Коррекция питания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13325" y="4305300"/>
            <a:ext cx="3921125" cy="7493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3D3030"/>
                </a:solidFill>
                <a:latin typeface="Liberation Serif" pitchFamily="18" charset="0"/>
              </a:rPr>
              <a:t>Коррекция выделения и сексуальных функций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10253F"/>
              </a:solidFill>
              <a:latin typeface="Liberation Serif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endCxn id="23" idx="1"/>
          </p:cNvCxnSpPr>
          <p:nvPr/>
        </p:nvCxnSpPr>
        <p:spPr>
          <a:xfrm flipV="1">
            <a:off x="4595813" y="1624013"/>
            <a:ext cx="306387" cy="3079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0" idx="3"/>
            <a:endCxn id="26" idx="1"/>
          </p:cNvCxnSpPr>
          <p:nvPr/>
        </p:nvCxnSpPr>
        <p:spPr>
          <a:xfrm flipV="1">
            <a:off x="4565650" y="3821113"/>
            <a:ext cx="385763" cy="11176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3"/>
            <a:endCxn id="24" idx="1"/>
          </p:cNvCxnSpPr>
          <p:nvPr/>
        </p:nvCxnSpPr>
        <p:spPr>
          <a:xfrm flipV="1">
            <a:off x="4565650" y="2357438"/>
            <a:ext cx="385763" cy="258127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0" idx="3"/>
            <a:endCxn id="27" idx="1"/>
          </p:cNvCxnSpPr>
          <p:nvPr/>
        </p:nvCxnSpPr>
        <p:spPr>
          <a:xfrm flipV="1">
            <a:off x="4565650" y="4679950"/>
            <a:ext cx="447675" cy="25876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25" idx="1"/>
          </p:cNvCxnSpPr>
          <p:nvPr/>
        </p:nvCxnSpPr>
        <p:spPr>
          <a:xfrm flipV="1">
            <a:off x="4595813" y="3062288"/>
            <a:ext cx="342900" cy="173513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5111750" y="5111750"/>
            <a:ext cx="3822700" cy="7493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3D3030"/>
                </a:solidFill>
                <a:latin typeface="Liberation Serif" pitchFamily="18" charset="0"/>
              </a:rPr>
              <a:t>Восстановление/формирование навыков социальной адаптации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10253F"/>
              </a:solidFill>
              <a:latin typeface="Liberation Serif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111750" y="5949950"/>
            <a:ext cx="3822700" cy="5746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600" b="1" dirty="0" smtClean="0">
              <a:solidFill>
                <a:srgbClr val="3D3030"/>
              </a:solidFill>
              <a:latin typeface="Liberation Serif" pitchFamily="18" charset="0"/>
            </a:endParaRP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3D3030"/>
                </a:solidFill>
                <a:latin typeface="Liberation Serif" pitchFamily="18" charset="0"/>
              </a:rPr>
              <a:t>Тренировка элементов профессиональных функций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10253F"/>
              </a:solidFill>
              <a:latin typeface="Liberation Serif" pitchFamily="18" charset="0"/>
            </a:endParaRPr>
          </a:p>
        </p:txBody>
      </p:sp>
      <p:cxnSp>
        <p:nvCxnSpPr>
          <p:cNvPr id="45" name="Прямая соединительная линия 44"/>
          <p:cNvCxnSpPr>
            <a:stCxn id="10" idx="3"/>
            <a:endCxn id="22" idx="1"/>
          </p:cNvCxnSpPr>
          <p:nvPr/>
        </p:nvCxnSpPr>
        <p:spPr>
          <a:xfrm>
            <a:off x="4565650" y="4938713"/>
            <a:ext cx="546100" cy="54768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0" idx="3"/>
            <a:endCxn id="30" idx="1"/>
          </p:cNvCxnSpPr>
          <p:nvPr/>
        </p:nvCxnSpPr>
        <p:spPr>
          <a:xfrm>
            <a:off x="4565650" y="4938713"/>
            <a:ext cx="546100" cy="129857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457200" y="260350"/>
            <a:ext cx="8351838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4492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2100">
                <a:solidFill>
                  <a:srgbClr val="002060"/>
                </a:solidFill>
                <a:latin typeface="Liberation Serif" pitchFamily="18" charset="0"/>
              </a:rPr>
              <a:t>В соответствии со </a:t>
            </a:r>
            <a:r>
              <a:rPr lang="ru-RU" altLang="ru-RU" sz="2100" b="1">
                <a:solidFill>
                  <a:srgbClr val="002060"/>
                </a:solidFill>
                <a:latin typeface="Liberation Serif" pitchFamily="18" charset="0"/>
              </a:rPr>
              <a:t>статьей 40</a:t>
            </a:r>
            <a:r>
              <a:rPr lang="ru-RU" altLang="ru-RU" sz="2100">
                <a:solidFill>
                  <a:srgbClr val="002060"/>
                </a:solidFill>
                <a:latin typeface="Liberation Serif" pitchFamily="18" charset="0"/>
              </a:rPr>
              <a:t> </a:t>
            </a:r>
            <a:r>
              <a:rPr lang="ru-RU" altLang="ru-RU" sz="2100" b="1">
                <a:solidFill>
                  <a:srgbClr val="002060"/>
                </a:solidFill>
                <a:latin typeface="Liberation Serif" pitchFamily="18" charset="0"/>
              </a:rPr>
              <a:t>ФЗ от 21 ноября 2011 года № 323-Ф3 «Об основах охраны здоровья граждан в Российской Федерации» </a:t>
            </a:r>
            <a:r>
              <a:rPr lang="ru-RU" altLang="ru-RU" sz="2100">
                <a:solidFill>
                  <a:srgbClr val="002060"/>
                </a:solidFill>
                <a:latin typeface="Liberation Serif" pitchFamily="18" charset="0"/>
              </a:rPr>
              <a:t>утвержден порядок организации медицинской реабилитации.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100" b="1">
                <a:solidFill>
                  <a:srgbClr val="002060"/>
                </a:solidFill>
                <a:latin typeface="Liberation Serif" pitchFamily="18" charset="0"/>
              </a:rPr>
              <a:t>Приказ МЗ РФ от 29 декабря 2012 года №1705н «О Порядке организации медицинской реабилитации». </a:t>
            </a:r>
            <a:r>
              <a:rPr lang="ru-RU" altLang="ru-RU" sz="2100">
                <a:solidFill>
                  <a:srgbClr val="002060"/>
                </a:solidFill>
                <a:latin typeface="Liberation Serif" pitchFamily="18" charset="0"/>
              </a:rPr>
              <a:t>Настоящий Порядок регулирует вопросы организации медицинской реабилитации взрослого и детского населения на основе комплексного применения природных лечебных факторов, лекарственной, немедикаментозной терапии и других методов.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100" b="1">
                <a:solidFill>
                  <a:srgbClr val="002060"/>
                </a:solidFill>
                <a:latin typeface="Liberation Serif" pitchFamily="18" charset="0"/>
              </a:rPr>
              <a:t>Постановление Правительства РФ от 26.12.2017г. № 1640 (ред. от 30.11.2019г.) «Об утверждении государственной программы Российской Федерации «Развитие зддравоохранения».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100" b="1">
                <a:solidFill>
                  <a:srgbClr val="002060"/>
                </a:solidFill>
                <a:latin typeface="Liberation Serif" pitchFamily="18" charset="0"/>
              </a:rPr>
              <a:t>Приказ МЗ РФ от 31 июля 2020г. № 788н «Об утверждении порядка организации медицинской реабилитации взрослых».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100" b="1">
                <a:solidFill>
                  <a:srgbClr val="002060"/>
                </a:solidFill>
                <a:latin typeface="Liberation Serif" pitchFamily="18" charset="0"/>
              </a:rPr>
              <a:t>Приказ МЗ СО от 29.04.2022г. № 933-п «О порядке проведения медицинской реабилитации пациентов, перенесших острые заболевания, неотложные состояния, травмы и хирургические вмешательства, в системе здравоохранения Свердловской области».</a:t>
            </a:r>
          </a:p>
          <a:p>
            <a:pPr algn="just" eaLnBrk="1" hangingPunct="1"/>
            <a:endParaRPr lang="ru-RU" altLang="ru-RU" sz="2000">
              <a:solidFill>
                <a:srgbClr val="002060"/>
              </a:solidFill>
              <a:latin typeface="Liberation Serif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79388" y="87313"/>
            <a:ext cx="88566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3100" b="1" dirty="0" smtClean="0">
                <a:solidFill>
                  <a:srgbClr val="002060"/>
                </a:solidFill>
                <a:latin typeface="Times New Roman" pitchFamily="18" charset="0"/>
              </a:rPr>
              <a:t>Медицинская реабилитация осуществляется </a:t>
            </a:r>
          </a:p>
          <a:p>
            <a:pPr eaLnBrk="1" hangingPunct="1">
              <a:defRPr/>
            </a:pPr>
            <a:r>
              <a:rPr lang="ru-RU" altLang="ru-RU" sz="3100" b="1" dirty="0" smtClean="0">
                <a:solidFill>
                  <a:srgbClr val="002060"/>
                </a:solidFill>
                <a:latin typeface="Times New Roman" pitchFamily="18" charset="0"/>
              </a:rPr>
              <a:t>в зависимости от тяжести состояния пациента </a:t>
            </a:r>
          </a:p>
          <a:p>
            <a:pPr eaLnBrk="1" hangingPunct="1">
              <a:defRPr/>
            </a:pPr>
            <a:r>
              <a:rPr lang="ru-RU" altLang="ru-RU" sz="3100" b="1" dirty="0" smtClean="0">
                <a:solidFill>
                  <a:srgbClr val="002060"/>
                </a:solidFill>
                <a:latin typeface="Times New Roman" pitchFamily="18" charset="0"/>
              </a:rPr>
              <a:t>в три этапа: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555625" y="1773238"/>
            <a:ext cx="7561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 sz="280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161925" y="1782763"/>
            <a:ext cx="876935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altLang="ru-RU" sz="3000" b="1" u="sng" dirty="0" smtClean="0">
                <a:solidFill>
                  <a:srgbClr val="002060"/>
                </a:solidFill>
                <a:latin typeface="Times New Roman" pitchFamily="18" charset="0"/>
              </a:rPr>
              <a:t>Первый этап </a:t>
            </a:r>
            <a:r>
              <a:rPr lang="ru-RU" altLang="ru-RU" sz="3000" dirty="0" smtClean="0">
                <a:solidFill>
                  <a:srgbClr val="002060"/>
                </a:solidFill>
                <a:latin typeface="Times New Roman" pitchFamily="18" charset="0"/>
              </a:rPr>
              <a:t>- в отделениях реанимации и специализированных отделениях стационаров.</a:t>
            </a:r>
          </a:p>
          <a:p>
            <a:pPr algn="just" eaLnBrk="1" hangingPunct="1">
              <a:defRPr/>
            </a:pPr>
            <a:endParaRPr lang="ru-RU" altLang="ru-RU" sz="30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altLang="ru-RU" sz="3000" b="1" u="sng" dirty="0" smtClean="0">
                <a:solidFill>
                  <a:srgbClr val="002060"/>
                </a:solidFill>
                <a:latin typeface="Times New Roman" pitchFamily="18" charset="0"/>
              </a:rPr>
              <a:t>Второй этап </a:t>
            </a:r>
            <a:r>
              <a:rPr lang="ru-RU" altLang="ru-RU" sz="3000" dirty="0" smtClean="0">
                <a:solidFill>
                  <a:srgbClr val="002060"/>
                </a:solidFill>
                <a:latin typeface="Times New Roman" pitchFamily="18" charset="0"/>
              </a:rPr>
              <a:t>- в стационарных условиях реабилитационных центров или отделений.</a:t>
            </a:r>
          </a:p>
          <a:p>
            <a:pPr algn="just" eaLnBrk="1" hangingPunct="1">
              <a:defRPr/>
            </a:pPr>
            <a:endParaRPr lang="ru-RU" altLang="ru-RU" sz="30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altLang="ru-RU" sz="3000" b="1" u="sng" dirty="0" smtClean="0">
                <a:solidFill>
                  <a:srgbClr val="002060"/>
                </a:solidFill>
                <a:latin typeface="Times New Roman" pitchFamily="18" charset="0"/>
              </a:rPr>
              <a:t>Третий этап </a:t>
            </a:r>
            <a:r>
              <a:rPr lang="ru-RU" altLang="ru-RU" sz="3000" dirty="0" smtClean="0">
                <a:solidFill>
                  <a:srgbClr val="002060"/>
                </a:solidFill>
                <a:latin typeface="Times New Roman" pitchFamily="18" charset="0"/>
              </a:rPr>
              <a:t>- в отделениях медицинской реабилитации поликлиник, выездными бригадами на дому, в санаторных организациях.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вал 1"/>
          <p:cNvSpPr>
            <a:spLocks noChangeArrowheads="1"/>
          </p:cNvSpPr>
          <p:nvPr/>
        </p:nvSpPr>
        <p:spPr bwMode="auto">
          <a:xfrm>
            <a:off x="242888" y="30163"/>
            <a:ext cx="8569325" cy="137795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solidFill>
                  <a:srgbClr val="002060"/>
                </a:solidFill>
                <a:latin typeface="Liberation Serif" pitchFamily="18" charset="0"/>
              </a:rPr>
              <a:t>Первый этап </a:t>
            </a:r>
          </a:p>
          <a:p>
            <a:pPr eaLnBrk="1" hangingPunct="1"/>
            <a:endParaRPr lang="ru-RU" altLang="ru-RU" sz="4400" b="1">
              <a:solidFill>
                <a:srgbClr val="002060"/>
              </a:solidFill>
              <a:latin typeface="Liberation Serif" pitchFamily="18" charset="0"/>
            </a:endParaRPr>
          </a:p>
          <a:p>
            <a:pPr eaLnBrk="1" hangingPunct="1"/>
            <a:endParaRPr lang="ru-RU" altLang="ru-RU" sz="1700" b="1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/>
            <a:endParaRPr lang="ru-RU" altLang="ru-RU" sz="1700" b="1">
              <a:solidFill>
                <a:srgbClr val="002060"/>
              </a:solidFill>
              <a:latin typeface="Liberation Serif" pitchFamily="18" charset="0"/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117475" y="1500188"/>
            <a:ext cx="3806825" cy="2203450"/>
          </a:xfrm>
          <a:prstGeom prst="rect">
            <a:avLst/>
          </a:prstGeom>
          <a:solidFill>
            <a:srgbClr val="FEF2CD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72000" tIns="0" rIns="72000" bIns="0" anchor="ctr"/>
          <a:lstStyle>
            <a:lvl1pPr marL="3492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>
                <a:solidFill>
                  <a:srgbClr val="002060"/>
                </a:solidFill>
                <a:latin typeface="Times New Roman" pitchFamily="18" charset="0"/>
              </a:rPr>
              <a:t>     Пациенты всех профилей вне           </a:t>
            </a:r>
          </a:p>
          <a:p>
            <a:pPr algn="just" eaLnBrk="1" hangingPunct="1"/>
            <a:r>
              <a:rPr lang="ru-RU" altLang="ru-RU">
                <a:solidFill>
                  <a:srgbClr val="002060"/>
                </a:solidFill>
                <a:latin typeface="Times New Roman" pitchFamily="18" charset="0"/>
              </a:rPr>
              <a:t>зависимости от нозологических форм (травма, инсульт, инфекции, ожоги и  т.д.) при: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altLang="ru-RU">
                <a:solidFill>
                  <a:srgbClr val="002060"/>
                </a:solidFill>
                <a:latin typeface="Times New Roman" pitchFamily="18" charset="0"/>
              </a:rPr>
              <a:t>•    неотложных состояниях;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altLang="ru-RU">
                <a:solidFill>
                  <a:srgbClr val="002060"/>
                </a:solidFill>
                <a:latin typeface="Times New Roman" pitchFamily="18" charset="0"/>
              </a:rPr>
              <a:t>•    послеоперационных состояниях.</a:t>
            </a:r>
          </a:p>
        </p:txBody>
      </p:sp>
      <p:sp>
        <p:nvSpPr>
          <p:cNvPr id="9220" name="Прямоугольник 4"/>
          <p:cNvSpPr>
            <a:spLocks noChangeArrowheads="1"/>
          </p:cNvSpPr>
          <p:nvPr/>
        </p:nvSpPr>
        <p:spPr bwMode="auto">
          <a:xfrm>
            <a:off x="225425" y="4405313"/>
            <a:ext cx="3887788" cy="2173287"/>
          </a:xfrm>
          <a:prstGeom prst="rect">
            <a:avLst/>
          </a:prstGeom>
          <a:solidFill>
            <a:srgbClr val="C5E0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indent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</a:rPr>
              <a:t>Отделения реанимации и интенсивной терапии всех медицинских организаций (острейший до 72 часов и острый периоды течения заболевания или травмы)</a:t>
            </a:r>
          </a:p>
        </p:txBody>
      </p:sp>
      <p:sp>
        <p:nvSpPr>
          <p:cNvPr id="4101" name="Прямоугольник 5"/>
          <p:cNvSpPr>
            <a:spLocks noChangeArrowheads="1"/>
          </p:cNvSpPr>
          <p:nvPr/>
        </p:nvSpPr>
        <p:spPr bwMode="auto">
          <a:xfrm>
            <a:off x="4113213" y="1500188"/>
            <a:ext cx="4851400" cy="2659062"/>
          </a:xfrm>
          <a:prstGeom prst="rect">
            <a:avLst/>
          </a:prstGeom>
          <a:solidFill>
            <a:srgbClr val="FEF2CD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72000" tIns="0" rIns="72000" bIns="7200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72000" algn="just" eaLnBrk="1" hangingPunct="1">
              <a:defRPr/>
            </a:pPr>
            <a:r>
              <a:rPr lang="ru-RU" altLang="ru-RU" sz="1900" dirty="0" smtClean="0">
                <a:solidFill>
                  <a:srgbClr val="002060"/>
                </a:solidFill>
                <a:latin typeface="Times New Roman" pitchFamily="18" charset="0"/>
              </a:rPr>
              <a:t>При отсутствии противопоказаний </a:t>
            </a:r>
          </a:p>
          <a:p>
            <a:pPr marL="72000" algn="just" eaLnBrk="1" hangingPunct="1">
              <a:defRPr/>
            </a:pPr>
            <a:r>
              <a:rPr lang="ru-RU" altLang="ru-RU" sz="1900" dirty="0" smtClean="0">
                <a:solidFill>
                  <a:srgbClr val="002060"/>
                </a:solidFill>
                <a:latin typeface="Times New Roman" pitchFamily="18" charset="0"/>
              </a:rPr>
              <a:t>к методам реабилитации:</a:t>
            </a:r>
          </a:p>
          <a:p>
            <a:pPr marL="72000" algn="just" eaLnBrk="1" hangingPunct="1">
              <a:defRPr/>
            </a:pPr>
            <a:r>
              <a:rPr lang="ru-RU" altLang="ru-RU" sz="1900" dirty="0" smtClean="0">
                <a:solidFill>
                  <a:srgbClr val="002060"/>
                </a:solidFill>
                <a:latin typeface="Times New Roman" pitchFamily="18" charset="0"/>
              </a:rPr>
              <a:t>•    Пациенты с ОНМК;</a:t>
            </a:r>
          </a:p>
          <a:p>
            <a:pPr marL="72000" algn="just" eaLnBrk="1" hangingPunct="1">
              <a:defRPr/>
            </a:pPr>
            <a:r>
              <a:rPr lang="ru-RU" altLang="ru-RU" sz="1900" dirty="0" smtClean="0">
                <a:solidFill>
                  <a:srgbClr val="002060"/>
                </a:solidFill>
                <a:latin typeface="Times New Roman" pitchFamily="18" charset="0"/>
              </a:rPr>
              <a:t>•    Пациенты с ОКС;</a:t>
            </a:r>
          </a:p>
          <a:p>
            <a:pPr marL="72000" algn="just" eaLnBrk="1" hangingPunct="1">
              <a:defRPr/>
            </a:pPr>
            <a:r>
              <a:rPr lang="ru-RU" altLang="ru-RU" sz="1900" dirty="0" smtClean="0">
                <a:solidFill>
                  <a:srgbClr val="002060"/>
                </a:solidFill>
                <a:latin typeface="Times New Roman" pitchFamily="18" charset="0"/>
              </a:rPr>
              <a:t>•    Профиль «травматология»;</a:t>
            </a:r>
          </a:p>
          <a:p>
            <a:pPr marL="414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1900" dirty="0" smtClean="0">
                <a:solidFill>
                  <a:srgbClr val="002060"/>
                </a:solidFill>
                <a:latin typeface="Times New Roman" pitchFamily="18" charset="0"/>
              </a:rPr>
              <a:t>Профиль «хирургия» в предоперационном периоде при плановой операции и наличии показаний, в раннем послеоперационном периоде.</a:t>
            </a:r>
          </a:p>
        </p:txBody>
      </p:sp>
      <p:sp>
        <p:nvSpPr>
          <p:cNvPr id="9222" name="Прямоугольник 7"/>
          <p:cNvSpPr>
            <a:spLocks noChangeArrowheads="1"/>
          </p:cNvSpPr>
          <p:nvPr/>
        </p:nvSpPr>
        <p:spPr bwMode="auto">
          <a:xfrm>
            <a:off x="4495800" y="4530725"/>
            <a:ext cx="4468813" cy="1922463"/>
          </a:xfrm>
          <a:prstGeom prst="rect">
            <a:avLst/>
          </a:prstGeom>
          <a:solidFill>
            <a:srgbClr val="C5E0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indent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</a:rPr>
              <a:t>Специализированные отделения стационаров медицинских организаций по профилю оказываемой помощи</a:t>
            </a:r>
          </a:p>
          <a:p>
            <a:pPr algn="ctr" eaLnBrk="1" hangingPunct="1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</a:rPr>
              <a:t> (с первых суток заболевания)</a:t>
            </a:r>
          </a:p>
        </p:txBody>
      </p:sp>
      <p:sp>
        <p:nvSpPr>
          <p:cNvPr id="9223" name="Прямоугольник 8"/>
          <p:cNvSpPr>
            <a:spLocks noChangeArrowheads="1"/>
          </p:cNvSpPr>
          <p:nvPr/>
        </p:nvSpPr>
        <p:spPr bwMode="auto">
          <a:xfrm>
            <a:off x="701675" y="701675"/>
            <a:ext cx="7588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2060"/>
                </a:solidFill>
                <a:latin typeface="Liberation Serif" pitchFamily="18" charset="0"/>
              </a:rPr>
              <a:t>(острый период течения заболевания или травмы)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603375" y="3913188"/>
            <a:ext cx="1022350" cy="49212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269038" y="4265613"/>
            <a:ext cx="719137" cy="25558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250825" y="334963"/>
            <a:ext cx="8497888" cy="765175"/>
          </a:xfrm>
          <a:prstGeom prst="rect">
            <a:avLst/>
          </a:prstGeom>
          <a:solidFill>
            <a:srgbClr val="E5E6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2060"/>
                </a:solidFill>
                <a:latin typeface="Liberation Serif" pitchFamily="18" charset="0"/>
              </a:rPr>
              <a:t>Локальные цели первого этапа медицинской</a:t>
            </a:r>
          </a:p>
          <a:p>
            <a:pPr algn="ctr" eaLnBrk="1" hangingPunct="1"/>
            <a:r>
              <a:rPr lang="ru-RU" altLang="ru-RU" sz="2400" b="1">
                <a:solidFill>
                  <a:srgbClr val="002060"/>
                </a:solidFill>
                <a:latin typeface="Liberation Serif" pitchFamily="18" charset="0"/>
              </a:rPr>
              <a:t>реабилитации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4305300"/>
            <a:ext cx="1728788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Liberation Serif" pitchFamily="18" charset="0"/>
              </a:rPr>
              <a:t>Глобальная цель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84438" y="3035300"/>
            <a:ext cx="2138362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chemeClr val="bg1"/>
                </a:solidFill>
                <a:latin typeface="Liberation Serif" pitchFamily="18" charset="0"/>
              </a:rPr>
              <a:t>Первый этап медицинской реабилитации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4438" y="4197350"/>
            <a:ext cx="2138362" cy="914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chemeClr val="bg1"/>
                </a:solidFill>
                <a:latin typeface="Liberation Serif" pitchFamily="18" charset="0"/>
              </a:rPr>
              <a:t>Второй этап медицинской реабилитации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4438" y="5407025"/>
            <a:ext cx="2138362" cy="914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chemeClr val="bg1"/>
                </a:solidFill>
                <a:latin typeface="Liberation Serif" pitchFamily="18" charset="0"/>
              </a:rPr>
              <a:t>Третий этап медицинской реабилитации</a:t>
            </a:r>
          </a:p>
        </p:txBody>
      </p:sp>
      <p:cxnSp>
        <p:nvCxnSpPr>
          <p:cNvPr id="13" name="Прямая соединительная линия 12"/>
          <p:cNvCxnSpPr>
            <a:stCxn id="6" idx="3"/>
            <a:endCxn id="8" idx="1"/>
          </p:cNvCxnSpPr>
          <p:nvPr/>
        </p:nvCxnSpPr>
        <p:spPr>
          <a:xfrm flipV="1">
            <a:off x="1979613" y="3492500"/>
            <a:ext cx="504825" cy="12700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</p:cNvCxnSpPr>
          <p:nvPr/>
        </p:nvCxnSpPr>
        <p:spPr>
          <a:xfrm>
            <a:off x="1979613" y="4762500"/>
            <a:ext cx="504825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1"/>
            <a:endCxn id="6" idx="3"/>
          </p:cNvCxnSpPr>
          <p:nvPr/>
        </p:nvCxnSpPr>
        <p:spPr>
          <a:xfrm flipH="1" flipV="1">
            <a:off x="1979613" y="4762500"/>
            <a:ext cx="504825" cy="110172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984750" y="1628800"/>
            <a:ext cx="3702248" cy="698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Определение реабилитационного потенциала и факторов риска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00469" y="2623711"/>
            <a:ext cx="3702248" cy="698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Минимизация зависимости от постороннего ухода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46467" y="3498850"/>
            <a:ext cx="3640532" cy="698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50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Реализация потенциальной способности к самообслуживанию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76682" y="4413250"/>
            <a:ext cx="3526035" cy="698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Самостоятельное выполнение </a:t>
            </a:r>
          </a:p>
          <a:p>
            <a:pPr marL="0"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не менее 50 % </a:t>
            </a:r>
          </a:p>
          <a:p>
            <a:pPr marL="0"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повседневных функций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67300" y="5272088"/>
            <a:ext cx="3619698" cy="11826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Снижение функциональной зависимости не менее, чем на </a:t>
            </a: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1 балл по шкале Ренкнн но сравнению с исходными данными</a:t>
            </a:r>
            <a:endParaRPr lang="ru-RU" altLang="ru-RU" sz="1400" b="1" dirty="0" smtClean="0">
              <a:solidFill>
                <a:srgbClr val="002060"/>
              </a:solidFill>
              <a:latin typeface="Liberation Serif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8" idx="3"/>
            <a:endCxn id="23" idx="1"/>
          </p:cNvCxnSpPr>
          <p:nvPr/>
        </p:nvCxnSpPr>
        <p:spPr>
          <a:xfrm flipV="1">
            <a:off x="4622800" y="1978050"/>
            <a:ext cx="361950" cy="151445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8" idx="3"/>
            <a:endCxn id="24" idx="1"/>
          </p:cNvCxnSpPr>
          <p:nvPr/>
        </p:nvCxnSpPr>
        <p:spPr>
          <a:xfrm flipV="1">
            <a:off x="4622800" y="2972961"/>
            <a:ext cx="377669" cy="51953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3"/>
            <a:endCxn id="25" idx="1"/>
          </p:cNvCxnSpPr>
          <p:nvPr/>
        </p:nvCxnSpPr>
        <p:spPr>
          <a:xfrm>
            <a:off x="4622800" y="3492500"/>
            <a:ext cx="423667" cy="3556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8" idx="3"/>
            <a:endCxn id="26" idx="1"/>
          </p:cNvCxnSpPr>
          <p:nvPr/>
        </p:nvCxnSpPr>
        <p:spPr>
          <a:xfrm>
            <a:off x="4622800" y="3492500"/>
            <a:ext cx="553882" cy="12700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3"/>
            <a:endCxn id="27" idx="1"/>
          </p:cNvCxnSpPr>
          <p:nvPr/>
        </p:nvCxnSpPr>
        <p:spPr>
          <a:xfrm>
            <a:off x="4622800" y="3492500"/>
            <a:ext cx="444500" cy="237093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2"/>
          <p:cNvSpPr>
            <a:spLocks noChangeArrowheads="1"/>
          </p:cNvSpPr>
          <p:nvPr/>
        </p:nvSpPr>
        <p:spPr bwMode="auto">
          <a:xfrm>
            <a:off x="684213" y="211138"/>
            <a:ext cx="3167062" cy="1284287"/>
          </a:xfrm>
          <a:prstGeom prst="rect">
            <a:avLst/>
          </a:prstGeom>
          <a:solidFill>
            <a:srgbClr val="E5E6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002060"/>
                </a:solidFill>
                <a:latin typeface="Liberation Serif" pitchFamily="18" charset="0"/>
              </a:rPr>
              <a:t>Задачи первого</a:t>
            </a:r>
          </a:p>
          <a:p>
            <a:pPr algn="ctr" eaLnBrk="1" hangingPunct="1"/>
            <a:r>
              <a:rPr lang="ru-RU" altLang="ru-RU" sz="3200" b="1" dirty="0">
                <a:solidFill>
                  <a:srgbClr val="002060"/>
                </a:solidFill>
                <a:latin typeface="Liberation Serif" pitchFamily="18" charset="0"/>
              </a:rPr>
              <a:t> этапа </a:t>
            </a:r>
          </a:p>
          <a:p>
            <a:pPr algn="ctr" eaLnBrk="1" hangingPunct="1"/>
            <a:r>
              <a:rPr lang="ru-RU" altLang="ru-RU" sz="3200" b="1" dirty="0">
                <a:solidFill>
                  <a:srgbClr val="002060"/>
                </a:solidFill>
                <a:latin typeface="Liberation Serif" pitchFamily="18" charset="0"/>
              </a:rPr>
              <a:t>реабилитации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528" y="4010248"/>
            <a:ext cx="2016224" cy="13559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Liberation Serif" pitchFamily="18" charset="0"/>
              </a:rPr>
              <a:t>Глобальная цель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93112" y="2698750"/>
            <a:ext cx="2160000" cy="10800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Первый этап медицинской реабилитации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12351" y="4148222"/>
            <a:ext cx="2140761" cy="108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Второй этап медицинской реабилитации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2351" y="5366196"/>
            <a:ext cx="2160000" cy="1080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Третий этап медицинской реабилитации</a:t>
            </a:r>
          </a:p>
        </p:txBody>
      </p:sp>
      <p:cxnSp>
        <p:nvCxnSpPr>
          <p:cNvPr id="13" name="Прямая соединительная линия 12"/>
          <p:cNvCxnSpPr>
            <a:stCxn id="6" idx="3"/>
            <a:endCxn id="8" idx="1"/>
          </p:cNvCxnSpPr>
          <p:nvPr/>
        </p:nvCxnSpPr>
        <p:spPr>
          <a:xfrm flipV="1">
            <a:off x="2084752" y="3238750"/>
            <a:ext cx="308360" cy="144947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  <a:endCxn id="9" idx="1"/>
          </p:cNvCxnSpPr>
          <p:nvPr/>
        </p:nvCxnSpPr>
        <p:spPr>
          <a:xfrm>
            <a:off x="2084752" y="4688222"/>
            <a:ext cx="327599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1"/>
            <a:endCxn id="6" idx="3"/>
          </p:cNvCxnSpPr>
          <p:nvPr/>
        </p:nvCxnSpPr>
        <p:spPr>
          <a:xfrm flipH="1" flipV="1">
            <a:off x="2084752" y="4688222"/>
            <a:ext cx="327599" cy="1217974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929921" y="381248"/>
            <a:ext cx="4032250" cy="472033"/>
          </a:xfrm>
          <a:prstGeom prst="roundRect">
            <a:avLst/>
          </a:prstGeom>
          <a:solidFill>
            <a:srgbClr val="F2DCDB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Сохранение ненарушенных функций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965739" y="987472"/>
            <a:ext cx="3979863" cy="698500"/>
          </a:xfrm>
          <a:prstGeom prst="roundRect">
            <a:avLst/>
          </a:prstGeom>
          <a:solidFill>
            <a:srgbClr val="F2DCDB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Самостоятельное дыхание, стабилизация показаний гемодинамики  и толерантности к нагрузкам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65739" y="1844824"/>
            <a:ext cx="3970338" cy="698500"/>
          </a:xfrm>
          <a:prstGeom prst="roundRect">
            <a:avLst/>
          </a:prstGeom>
          <a:solidFill>
            <a:srgbClr val="F2DCDB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50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коррекция глотания </a:t>
            </a: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и питания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16109" y="2671491"/>
            <a:ext cx="4029493" cy="468312"/>
          </a:xfrm>
          <a:prstGeom prst="roundRect">
            <a:avLst/>
          </a:prstGeom>
          <a:solidFill>
            <a:srgbClr val="F2DCDB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 коррекция выделения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62834" y="3342375"/>
            <a:ext cx="3946525" cy="328613"/>
          </a:xfrm>
          <a:prstGeom prst="roundRect">
            <a:avLst/>
          </a:prstGeom>
          <a:solidFill>
            <a:srgbClr val="F2DCDB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600" b="1" dirty="0" smtClean="0">
              <a:solidFill>
                <a:srgbClr val="002060"/>
              </a:solidFill>
              <a:latin typeface="Liberation Serif" pitchFamily="18" charset="0"/>
            </a:endParaRP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Ранняя вертикализация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002060"/>
              </a:solidFill>
              <a:latin typeface="Liberation Serif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8" idx="3"/>
            <a:endCxn id="24" idx="1"/>
          </p:cNvCxnSpPr>
          <p:nvPr/>
        </p:nvCxnSpPr>
        <p:spPr>
          <a:xfrm flipV="1">
            <a:off x="4553112" y="1336722"/>
            <a:ext cx="412627" cy="190202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8" idx="3"/>
            <a:endCxn id="25" idx="1"/>
          </p:cNvCxnSpPr>
          <p:nvPr/>
        </p:nvCxnSpPr>
        <p:spPr>
          <a:xfrm flipV="1">
            <a:off x="4553112" y="2194074"/>
            <a:ext cx="412627" cy="1044676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3"/>
            <a:endCxn id="27" idx="1"/>
          </p:cNvCxnSpPr>
          <p:nvPr/>
        </p:nvCxnSpPr>
        <p:spPr>
          <a:xfrm>
            <a:off x="4553112" y="3238750"/>
            <a:ext cx="409722" cy="26793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8" idx="3"/>
            <a:endCxn id="26" idx="1"/>
          </p:cNvCxnSpPr>
          <p:nvPr/>
        </p:nvCxnSpPr>
        <p:spPr>
          <a:xfrm flipV="1">
            <a:off x="4553112" y="2905647"/>
            <a:ext cx="362997" cy="33310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8" idx="3"/>
            <a:endCxn id="23" idx="1"/>
          </p:cNvCxnSpPr>
          <p:nvPr/>
        </p:nvCxnSpPr>
        <p:spPr>
          <a:xfrm flipV="1">
            <a:off x="4553112" y="617265"/>
            <a:ext cx="376809" cy="262148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4908372" y="3865591"/>
            <a:ext cx="3984625" cy="314325"/>
          </a:xfrm>
          <a:prstGeom prst="roundRect">
            <a:avLst/>
          </a:prstGeom>
          <a:solidFill>
            <a:srgbClr val="F2DCDB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600" b="1" dirty="0" smtClean="0">
              <a:solidFill>
                <a:srgbClr val="002060"/>
              </a:solidFill>
              <a:latin typeface="Liberation Serif" pitchFamily="18" charset="0"/>
            </a:endParaRP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Ранняя мобилизация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002060"/>
              </a:solidFill>
              <a:latin typeface="Liberation Serif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70771" y="4393435"/>
            <a:ext cx="3938588" cy="374650"/>
          </a:xfrm>
          <a:prstGeom prst="roundRect">
            <a:avLst/>
          </a:prstGeom>
          <a:solidFill>
            <a:srgbClr val="F2DCDB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600" b="1" dirty="0" smtClean="0">
              <a:solidFill>
                <a:srgbClr val="002060"/>
              </a:solidFill>
              <a:latin typeface="Liberation Serif" pitchFamily="18" charset="0"/>
            </a:endParaRP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Стимуляция ВПФ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002060"/>
              </a:solidFill>
              <a:latin typeface="Liberation Serif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970771" y="4963792"/>
            <a:ext cx="3938588" cy="528860"/>
          </a:xfrm>
          <a:prstGeom prst="roundRect">
            <a:avLst/>
          </a:prstGeom>
          <a:solidFill>
            <a:srgbClr val="F2DCDB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600" b="1" dirty="0" smtClean="0">
              <a:solidFill>
                <a:srgbClr val="002060"/>
              </a:solidFill>
              <a:latin typeface="Liberation Serif" pitchFamily="18" charset="0"/>
            </a:endParaRP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коррекция психо-эмоционального состояния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002060"/>
              </a:solidFill>
              <a:latin typeface="Liberation Serif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970771" y="5733256"/>
            <a:ext cx="3938588" cy="578569"/>
          </a:xfrm>
          <a:prstGeom prst="roundRect">
            <a:avLst/>
          </a:prstGeom>
          <a:solidFill>
            <a:srgbClr val="F2DCDB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коррекция социально-бытовой адаптации</a:t>
            </a:r>
            <a:endParaRPr lang="ru-RU" altLang="ru-RU" sz="1400" b="1" dirty="0" smtClean="0">
              <a:solidFill>
                <a:srgbClr val="002060"/>
              </a:solidFill>
              <a:latin typeface="Liberation Serif" pitchFamily="18" charset="0"/>
            </a:endParaRPr>
          </a:p>
        </p:txBody>
      </p:sp>
      <p:cxnSp>
        <p:nvCxnSpPr>
          <p:cNvPr id="39" name="Прямая соединительная линия 38"/>
          <p:cNvCxnSpPr>
            <a:stCxn id="8" idx="3"/>
            <a:endCxn id="22" idx="1"/>
          </p:cNvCxnSpPr>
          <p:nvPr/>
        </p:nvCxnSpPr>
        <p:spPr>
          <a:xfrm>
            <a:off x="4553112" y="3238750"/>
            <a:ext cx="355260" cy="784004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8" idx="3"/>
            <a:endCxn id="30" idx="1"/>
          </p:cNvCxnSpPr>
          <p:nvPr/>
        </p:nvCxnSpPr>
        <p:spPr>
          <a:xfrm>
            <a:off x="4553112" y="3238750"/>
            <a:ext cx="417659" cy="134201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8" idx="3"/>
            <a:endCxn id="31" idx="1"/>
          </p:cNvCxnSpPr>
          <p:nvPr/>
        </p:nvCxnSpPr>
        <p:spPr>
          <a:xfrm>
            <a:off x="4553112" y="3238750"/>
            <a:ext cx="417659" cy="198947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8" idx="3"/>
            <a:endCxn id="32" idx="1"/>
          </p:cNvCxnSpPr>
          <p:nvPr/>
        </p:nvCxnSpPr>
        <p:spPr>
          <a:xfrm>
            <a:off x="4553112" y="3238750"/>
            <a:ext cx="417659" cy="2783791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вал 1"/>
          <p:cNvSpPr>
            <a:spLocks noChangeArrowheads="1"/>
          </p:cNvSpPr>
          <p:nvPr/>
        </p:nvSpPr>
        <p:spPr bwMode="auto">
          <a:xfrm>
            <a:off x="0" y="0"/>
            <a:ext cx="9043988" cy="1268413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000" b="1">
                <a:solidFill>
                  <a:srgbClr val="C00000"/>
                </a:solidFill>
                <a:latin typeface="Liberation Serif" pitchFamily="18" charset="0"/>
              </a:rPr>
              <a:t>Второй этап</a:t>
            </a:r>
          </a:p>
          <a:p>
            <a:pPr algn="ctr" eaLnBrk="1" hangingPunct="1"/>
            <a:r>
              <a:rPr lang="ru-RU" altLang="ru-RU" sz="1700" b="1">
                <a:solidFill>
                  <a:srgbClr val="002060"/>
                </a:solidFill>
                <a:latin typeface="Times New Roman" pitchFamily="18" charset="0"/>
              </a:rPr>
              <a:t>(острый, ранний восстановительный период течения заболевания или травмы, поздний реабилитационный период</a:t>
            </a:r>
            <a:endParaRPr lang="ru-RU" altLang="ru-RU" sz="1700" b="1">
              <a:solidFill>
                <a:srgbClr val="C00000"/>
              </a:solidFill>
            </a:endParaRPr>
          </a:p>
          <a:p>
            <a:pPr eaLnBrk="1" hangingPunct="1"/>
            <a:endParaRPr lang="ru-RU" altLang="ru-RU" sz="4400" b="1">
              <a:solidFill>
                <a:srgbClr val="002060"/>
              </a:solidFill>
              <a:latin typeface="Liberation Serif" pitchFamily="18" charset="0"/>
            </a:endParaRPr>
          </a:p>
          <a:p>
            <a:pPr eaLnBrk="1" hangingPunct="1"/>
            <a:endParaRPr lang="ru-RU" altLang="ru-RU" sz="1700" b="1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/>
            <a:endParaRPr lang="ru-RU" altLang="ru-RU" sz="1700" b="1">
              <a:solidFill>
                <a:srgbClr val="002060"/>
              </a:solidFill>
              <a:latin typeface="Liberation Serif" pitchFamily="18" charset="0"/>
            </a:endParaRP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2908300" y="1527175"/>
            <a:ext cx="2963863" cy="3544888"/>
          </a:xfrm>
          <a:prstGeom prst="rect">
            <a:avLst/>
          </a:prstGeom>
          <a:solidFill>
            <a:srgbClr val="FEF2CD"/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lIns="72000" tIns="0" rIns="72000" bIns="0" anchor="ctr"/>
          <a:lstStyle>
            <a:lvl1pPr marL="1793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algn="just" defTabSz="0" eaLnBrk="1" hangingPunct="1"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Пациенты не имеющие</a:t>
            </a:r>
          </a:p>
          <a:p>
            <a:pPr marL="0" algn="just" defTabSz="0" eaLnBrk="1" hangingPunct="1"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противопоказаний</a:t>
            </a:r>
          </a:p>
          <a:p>
            <a:pPr marL="0" algn="just" defTabSz="0" eaLnBrk="1" hangingPunct="1"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к реабилитации:</a:t>
            </a:r>
          </a:p>
          <a:p>
            <a:pPr marL="0" indent="457200" algn="just" defTabSz="0" eaLnBrk="1" hangingPunct="1">
              <a:buFont typeface="Wingdings" pitchFamily="2" charset="2"/>
              <a:buChar char="§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с нарушениями функции ЦНС;</a:t>
            </a:r>
          </a:p>
          <a:p>
            <a:pPr marL="0" indent="457200" algn="just" defTabSz="0" eaLnBrk="1" hangingPunct="1">
              <a:buFont typeface="Wingdings" pitchFamily="2" charset="2"/>
              <a:buChar char="§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с нарушениями функции опорно-двигательного аппарата и периферической НС;</a:t>
            </a:r>
          </a:p>
          <a:p>
            <a:pPr marL="0" indent="457200" algn="just" defTabSz="0" eaLnBrk="1" hangingPunct="1">
              <a:buFont typeface="Wingdings" pitchFamily="2" charset="2"/>
              <a:buChar char="§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с соматическими заболеваниями;</a:t>
            </a:r>
          </a:p>
          <a:p>
            <a:pPr marL="0" indent="457200" algn="just" defTabSz="0" eaLnBrk="1" hangingPunct="1">
              <a:buFont typeface="Wingdings" pitchFamily="2" charset="2"/>
              <a:buChar char="§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Дети с соматическими заболеваниями.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8613" y="5446713"/>
            <a:ext cx="8618537" cy="1093787"/>
          </a:xfrm>
          <a:prstGeom prst="rect">
            <a:avLst/>
          </a:prstGeom>
          <a:solidFill>
            <a:srgbClr val="C5E0B5"/>
          </a:solidFill>
          <a:ln w="12700">
            <a:solidFill>
              <a:schemeClr val="tx2">
                <a:lumMod val="50000"/>
              </a:schemeClr>
            </a:solidFill>
          </a:ln>
        </p:spPr>
        <p:txBody>
          <a:bodyPr lIns="0" tIns="0" rIns="0" bIns="0" anchor="ctr"/>
          <a:lstStyle/>
          <a:p>
            <a:pPr indent="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cs typeface="+mn-cs"/>
              </a:rPr>
              <a:t>В стационарных условиях реабилитационных центров или отделений</a:t>
            </a:r>
          </a:p>
          <a:p>
            <a:pPr indent="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cs typeface="+mn-cs"/>
              </a:rPr>
              <a:t>медицинских организаций имеющих лицензию по медицинской</a:t>
            </a:r>
          </a:p>
          <a:p>
            <a:pPr indent="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cs typeface="+mn-cs"/>
              </a:rPr>
              <a:t>реабилитации (пациенты имеющие ШРМ 4-6 баллов)</a:t>
            </a:r>
            <a:endParaRPr lang="ru" sz="2000" b="1" dirty="0">
              <a:solidFill>
                <a:srgbClr val="002060"/>
              </a:solidFill>
              <a:latin typeface="Times New Roman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84875" y="1881188"/>
            <a:ext cx="2971800" cy="2838450"/>
          </a:xfrm>
          <a:prstGeom prst="rect">
            <a:avLst/>
          </a:prstGeom>
          <a:solidFill>
            <a:srgbClr val="FEF2CD"/>
          </a:solidFill>
          <a:ln w="12700">
            <a:solidFill>
              <a:srgbClr val="002060"/>
            </a:solidFill>
          </a:ln>
        </p:spPr>
        <p:txBody>
          <a:bodyPr lIns="72000" tIns="0" rIns="72000" bIns="0"/>
          <a:lstStyle/>
          <a:p>
            <a:pPr indent="457200" defTabSz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" dirty="0">
                <a:solidFill>
                  <a:srgbClr val="002060"/>
                </a:solidFill>
                <a:latin typeface="Times New Roman"/>
                <a:cs typeface="+mn-cs"/>
              </a:rPr>
              <a:t>Пациенты: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rgbClr val="002060"/>
                </a:solidFill>
                <a:latin typeface="Times New Roman"/>
                <a:cs typeface="+mn-cs"/>
              </a:rPr>
              <a:t>нуждающиеся</a:t>
            </a:r>
            <a:r>
              <a:rPr lang="ru" dirty="0">
                <a:solidFill>
                  <a:srgbClr val="002060"/>
                </a:solidFill>
                <a:latin typeface="Times New Roman"/>
                <a:cs typeface="+mn-cs"/>
              </a:rPr>
              <a:t>       в экспертном заключении по поводу  РП и ИПМР пациента;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ru" dirty="0">
                <a:solidFill>
                  <a:srgbClr val="002060"/>
                </a:solidFill>
                <a:latin typeface="Times New Roman"/>
                <a:cs typeface="+mn-cs"/>
              </a:rPr>
              <a:t>нуждающиеся в </a:t>
            </a:r>
            <a:r>
              <a:rPr lang="ru-RU" dirty="0">
                <a:solidFill>
                  <a:srgbClr val="002060"/>
                </a:solidFill>
                <a:latin typeface="Times New Roman"/>
                <a:cs typeface="+mn-cs"/>
              </a:rPr>
              <a:t>      к</a:t>
            </a:r>
            <a:r>
              <a:rPr lang="ru" dirty="0">
                <a:solidFill>
                  <a:srgbClr val="002060"/>
                </a:solidFill>
                <a:latin typeface="Times New Roman"/>
                <a:cs typeface="+mn-cs"/>
              </a:rPr>
              <a:t>онсультации    специалистов      мультидисциплинарной  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defRPr/>
            </a:pPr>
            <a:r>
              <a:rPr lang="ru" dirty="0">
                <a:solidFill>
                  <a:srgbClr val="002060"/>
                </a:solidFill>
                <a:latin typeface="Times New Roman"/>
                <a:cs typeface="+mn-cs"/>
              </a:rPr>
              <a:t>      бригады.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821745" y="4910860"/>
            <a:ext cx="1023937" cy="49212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5" name="Прямоугольник 11"/>
          <p:cNvSpPr>
            <a:spLocks noChangeArrowheads="1"/>
          </p:cNvSpPr>
          <p:nvPr/>
        </p:nvSpPr>
        <p:spPr bwMode="auto">
          <a:xfrm>
            <a:off x="425450" y="1527175"/>
            <a:ext cx="2195513" cy="3273425"/>
          </a:xfrm>
          <a:prstGeom prst="rect">
            <a:avLst/>
          </a:prstGeom>
          <a:solidFill>
            <a:srgbClr val="FEF2CD"/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lIns="72000" tIns="0" rIns="72000" bIns="0" anchor="ctr"/>
          <a:lstStyle>
            <a:lvl1pPr marL="1793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72000" algn="just" eaLnBrk="1" hangingPunct="1"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Пациенты:</a:t>
            </a:r>
          </a:p>
          <a:p>
            <a:pPr marL="72000" indent="457200" algn="just" eaLnBrk="1" hangingPunct="1">
              <a:buFont typeface="Wingdings" pitchFamily="2" charset="2"/>
              <a:buChar char="§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нуждающиеся в определении реабилитационного потенциала;</a:t>
            </a:r>
          </a:p>
          <a:p>
            <a:pPr marL="72000" indent="457200" algn="just" eaLnBrk="1" hangingPunct="1">
              <a:buFont typeface="Wingdings" pitchFamily="2" charset="2"/>
              <a:buChar char="§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</a:rPr>
              <a:t>нуждающиеся проведения реабилитации в интенсивном режиме с использованием ВТМ.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3779838" y="5095875"/>
            <a:ext cx="858043" cy="32861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958806" y="4839493"/>
            <a:ext cx="1023937" cy="51276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250825" y="334963"/>
            <a:ext cx="8497888" cy="933797"/>
          </a:xfrm>
          <a:prstGeom prst="rect">
            <a:avLst/>
          </a:prstGeom>
          <a:solidFill>
            <a:srgbClr val="E5E6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2060"/>
                </a:solidFill>
                <a:latin typeface="Liberation Serif" pitchFamily="18" charset="0"/>
              </a:rPr>
              <a:t>Локальные цели второго этапа медицинской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2060"/>
                </a:solidFill>
                <a:latin typeface="Liberation Serif" pitchFamily="18" charset="0"/>
              </a:rPr>
              <a:t>реабилитации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4039688"/>
            <a:ext cx="1800000" cy="10800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200" b="1" dirty="0" smtClean="0">
                <a:solidFill>
                  <a:srgbClr val="002060"/>
                </a:solidFill>
                <a:latin typeface="Liberation Serif" pitchFamily="18" charset="0"/>
              </a:rPr>
              <a:t>Глобальная цель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45827" y="2624088"/>
            <a:ext cx="2160000" cy="10800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chemeClr val="bg1"/>
                </a:solidFill>
                <a:latin typeface="Liberation Serif" pitchFamily="18" charset="0"/>
              </a:rPr>
              <a:t>Первый этап медицинской реабилитации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18236" y="3906884"/>
            <a:ext cx="2160000" cy="1080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chemeClr val="bg1"/>
                </a:solidFill>
                <a:latin typeface="Liberation Serif" pitchFamily="18" charset="0"/>
              </a:rPr>
              <a:t>Второй этап медицинской реабилитации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4438" y="5407025"/>
            <a:ext cx="2160000" cy="1080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chemeClr val="bg1"/>
                </a:solidFill>
                <a:latin typeface="Liberation Serif" pitchFamily="18" charset="0"/>
              </a:rPr>
              <a:t>Третий этап медицинской реабилитации</a:t>
            </a:r>
          </a:p>
        </p:txBody>
      </p:sp>
      <p:cxnSp>
        <p:nvCxnSpPr>
          <p:cNvPr id="13" name="Прямая соединительная линия 12"/>
          <p:cNvCxnSpPr>
            <a:stCxn id="6" idx="3"/>
            <a:endCxn id="8" idx="1"/>
          </p:cNvCxnSpPr>
          <p:nvPr/>
        </p:nvCxnSpPr>
        <p:spPr>
          <a:xfrm flipV="1">
            <a:off x="2050825" y="3164088"/>
            <a:ext cx="395002" cy="14156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</p:cNvCxnSpPr>
          <p:nvPr/>
        </p:nvCxnSpPr>
        <p:spPr>
          <a:xfrm>
            <a:off x="2050825" y="4579688"/>
            <a:ext cx="36741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1"/>
            <a:endCxn id="6" idx="3"/>
          </p:cNvCxnSpPr>
          <p:nvPr/>
        </p:nvCxnSpPr>
        <p:spPr>
          <a:xfrm flipH="1" flipV="1">
            <a:off x="2050825" y="4579688"/>
            <a:ext cx="433613" cy="136733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902200" y="1495425"/>
            <a:ext cx="4032250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10253F"/>
                </a:solidFill>
                <a:latin typeface="Liberation Serif" pitchFamily="18" charset="0"/>
              </a:rPr>
              <a:t>Подтверждение/коррекция реабилитационного потенциала и факторов риска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902200" y="2460625"/>
            <a:ext cx="4032250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10253F"/>
                </a:solidFill>
                <a:latin typeface="Liberation Serif" pitchFamily="18" charset="0"/>
              </a:rPr>
              <a:t>Минимизация зависимости </a:t>
            </a:r>
          </a:p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10253F"/>
                </a:solidFill>
                <a:latin typeface="Liberation Serif" pitchFamily="18" charset="0"/>
              </a:rPr>
              <a:t>от постороннего ухода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84750" y="3670300"/>
            <a:ext cx="3949700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10253F"/>
                </a:solidFill>
                <a:latin typeface="Liberation Serif" pitchFamily="18" charset="0"/>
              </a:rPr>
              <a:t>Реализация потенциальной способности к самообслуживанию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02213" y="4770438"/>
            <a:ext cx="3932237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10253F"/>
                </a:solidFill>
                <a:latin typeface="Liberation Serif" pitchFamily="18" charset="0"/>
              </a:rPr>
              <a:t>Самостоятельное выполнение не менее 50% повседневных  функций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02213" y="5889625"/>
            <a:ext cx="3932237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500" b="1" dirty="0" smtClean="0">
                <a:solidFill>
                  <a:srgbClr val="10253F"/>
                </a:solidFill>
                <a:latin typeface="Liberation Serif" pitchFamily="18" charset="0"/>
              </a:rPr>
              <a:t>Снижение функциональной зависимости, не менее чем на 1 балл по шкале </a:t>
            </a:r>
            <a:r>
              <a:rPr lang="ru-RU" altLang="ru-RU" sz="1500" b="1" dirty="0" err="1" smtClean="0">
                <a:solidFill>
                  <a:srgbClr val="10253F"/>
                </a:solidFill>
                <a:latin typeface="Liberation Serif" pitchFamily="18" charset="0"/>
              </a:rPr>
              <a:t>Ренкин</a:t>
            </a:r>
            <a:r>
              <a:rPr lang="ru-RU" altLang="ru-RU" sz="1500" b="1" dirty="0" smtClean="0">
                <a:solidFill>
                  <a:srgbClr val="10253F"/>
                </a:solidFill>
                <a:latin typeface="Liberation Serif" pitchFamily="18" charset="0"/>
              </a:rPr>
              <a:t>  по сравнению  исходными данными</a:t>
            </a:r>
          </a:p>
        </p:txBody>
      </p:sp>
      <p:cxnSp>
        <p:nvCxnSpPr>
          <p:cNvPr id="40" name="Прямая соединительная линия 39"/>
          <p:cNvCxnSpPr>
            <a:stCxn id="9" idx="3"/>
            <a:endCxn id="23" idx="1"/>
          </p:cNvCxnSpPr>
          <p:nvPr/>
        </p:nvCxnSpPr>
        <p:spPr>
          <a:xfrm flipV="1">
            <a:off x="4578236" y="1844675"/>
            <a:ext cx="323964" cy="260220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3"/>
            <a:endCxn id="24" idx="1"/>
          </p:cNvCxnSpPr>
          <p:nvPr/>
        </p:nvCxnSpPr>
        <p:spPr>
          <a:xfrm flipV="1">
            <a:off x="4578236" y="2809875"/>
            <a:ext cx="323964" cy="163700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3"/>
            <a:endCxn id="25" idx="1"/>
          </p:cNvCxnSpPr>
          <p:nvPr/>
        </p:nvCxnSpPr>
        <p:spPr>
          <a:xfrm flipV="1">
            <a:off x="4578236" y="4019550"/>
            <a:ext cx="406514" cy="42733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9" idx="3"/>
            <a:endCxn id="27" idx="1"/>
          </p:cNvCxnSpPr>
          <p:nvPr/>
        </p:nvCxnSpPr>
        <p:spPr>
          <a:xfrm>
            <a:off x="4578236" y="4446884"/>
            <a:ext cx="423977" cy="1791991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9" idx="3"/>
            <a:endCxn id="26" idx="1"/>
          </p:cNvCxnSpPr>
          <p:nvPr/>
        </p:nvCxnSpPr>
        <p:spPr>
          <a:xfrm>
            <a:off x="4578236" y="4446884"/>
            <a:ext cx="423977" cy="67280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250825" y="334963"/>
            <a:ext cx="7561535" cy="1114425"/>
          </a:xfrm>
          <a:prstGeom prst="rect">
            <a:avLst/>
          </a:prstGeom>
          <a:solidFill>
            <a:srgbClr val="E5E6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rgbClr val="002060"/>
                </a:solidFill>
                <a:latin typeface="Liberation Serif" pitchFamily="18" charset="0"/>
              </a:rPr>
              <a:t>Задачи второго этапа медицинской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2060"/>
                </a:solidFill>
                <a:latin typeface="Liberation Serif" pitchFamily="18" charset="0"/>
              </a:rPr>
              <a:t>реабилитации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4305300"/>
            <a:ext cx="1728788" cy="9144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rgbClr val="002060"/>
                </a:solidFill>
                <a:latin typeface="Liberation Serif" pitchFamily="18" charset="0"/>
              </a:rPr>
              <a:t>Глобальная цель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39182" y="2549502"/>
            <a:ext cx="2160587" cy="10795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Первый этап медицинской реабилитации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00078" y="4045347"/>
            <a:ext cx="2160587" cy="10810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Liberation Serif" pitchFamily="18" charset="0"/>
              </a:rPr>
              <a:t>Второй этап медицинской реабилитации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22675" y="5372549"/>
            <a:ext cx="2160587" cy="10795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chemeClr val="bg1"/>
                </a:solidFill>
                <a:latin typeface="Liberation Serif" pitchFamily="18" charset="0"/>
              </a:rPr>
              <a:t>Третий этап медицинской реабилитации</a:t>
            </a:r>
          </a:p>
        </p:txBody>
      </p:sp>
      <p:cxnSp>
        <p:nvCxnSpPr>
          <p:cNvPr id="13" name="Прямая соединительная линия 12"/>
          <p:cNvCxnSpPr>
            <a:stCxn id="6" idx="3"/>
            <a:endCxn id="8" idx="1"/>
          </p:cNvCxnSpPr>
          <p:nvPr/>
        </p:nvCxnSpPr>
        <p:spPr>
          <a:xfrm flipV="1">
            <a:off x="1979613" y="3089252"/>
            <a:ext cx="359569" cy="167324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</p:cNvCxnSpPr>
          <p:nvPr/>
        </p:nvCxnSpPr>
        <p:spPr>
          <a:xfrm>
            <a:off x="1979613" y="4762500"/>
            <a:ext cx="35956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1"/>
            <a:endCxn id="6" idx="3"/>
          </p:cNvCxnSpPr>
          <p:nvPr/>
        </p:nvCxnSpPr>
        <p:spPr>
          <a:xfrm flipH="1" flipV="1">
            <a:off x="1979613" y="4762500"/>
            <a:ext cx="343062" cy="114979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833938" y="1449388"/>
            <a:ext cx="4100512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 коррекция двигательных нарушений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78388" y="2597150"/>
            <a:ext cx="4032250" cy="3492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коррекция нарушений ВПФ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78388" y="3357563"/>
            <a:ext cx="4032250" cy="698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50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коррекция психо-эмоциональных состояния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43488" y="4332288"/>
            <a:ext cx="3905250" cy="5072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12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коррекция бытовой адаптации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92331" y="5144590"/>
            <a:ext cx="3997325" cy="5886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600" b="1" dirty="0" smtClean="0">
              <a:solidFill>
                <a:srgbClr val="3D3030"/>
              </a:solidFill>
              <a:latin typeface="Liberation Serif" pitchFamily="18" charset="0"/>
            </a:endParaRPr>
          </a:p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коррекция переносимости нагрузок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10253F"/>
              </a:solidFill>
              <a:latin typeface="Liberation Serif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9" idx="3"/>
            <a:endCxn id="23" idx="1"/>
          </p:cNvCxnSpPr>
          <p:nvPr/>
        </p:nvCxnSpPr>
        <p:spPr>
          <a:xfrm flipV="1">
            <a:off x="4460665" y="1798638"/>
            <a:ext cx="373273" cy="278725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3"/>
            <a:endCxn id="24" idx="1"/>
          </p:cNvCxnSpPr>
          <p:nvPr/>
        </p:nvCxnSpPr>
        <p:spPr>
          <a:xfrm flipV="1">
            <a:off x="4460665" y="2771775"/>
            <a:ext cx="417723" cy="181411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3"/>
            <a:endCxn id="25" idx="1"/>
          </p:cNvCxnSpPr>
          <p:nvPr/>
        </p:nvCxnSpPr>
        <p:spPr>
          <a:xfrm flipV="1">
            <a:off x="4460665" y="3706813"/>
            <a:ext cx="417723" cy="87907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9" idx="3"/>
            <a:endCxn id="26" idx="1"/>
          </p:cNvCxnSpPr>
          <p:nvPr/>
        </p:nvCxnSpPr>
        <p:spPr>
          <a:xfrm>
            <a:off x="4460665" y="4585891"/>
            <a:ext cx="58282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9" idx="3"/>
            <a:endCxn id="27" idx="1"/>
          </p:cNvCxnSpPr>
          <p:nvPr/>
        </p:nvCxnSpPr>
        <p:spPr>
          <a:xfrm>
            <a:off x="4460665" y="4585891"/>
            <a:ext cx="531666" cy="8530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4960773" y="6091238"/>
            <a:ext cx="4032250" cy="4603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600" b="1" dirty="0" smtClean="0">
              <a:solidFill>
                <a:srgbClr val="3D3030"/>
              </a:solidFill>
              <a:latin typeface="Liberation Serif" pitchFamily="18" charset="0"/>
            </a:endParaRPr>
          </a:p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Liberation Serif" pitchFamily="18" charset="0"/>
              </a:rPr>
              <a:t>Контроль и коррекция питания</a:t>
            </a: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10253F"/>
              </a:solidFill>
              <a:latin typeface="Liberation Serif" pitchFamily="18" charset="0"/>
            </a:endParaRPr>
          </a:p>
        </p:txBody>
      </p:sp>
      <p:cxnSp>
        <p:nvCxnSpPr>
          <p:cNvPr id="31" name="Прямая соединительная линия 30"/>
          <p:cNvCxnSpPr>
            <a:stCxn id="9" idx="3"/>
            <a:endCxn id="22" idx="1"/>
          </p:cNvCxnSpPr>
          <p:nvPr/>
        </p:nvCxnSpPr>
        <p:spPr>
          <a:xfrm>
            <a:off x="4460665" y="4585891"/>
            <a:ext cx="500108" cy="17355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622</TotalTime>
  <Words>865</Words>
  <Application>Microsoft Office PowerPoint</Application>
  <PresentationFormat>Экран (4:3)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medstat2020</dc:creator>
  <cp:lastModifiedBy>medstat2020</cp:lastModifiedBy>
  <cp:revision>141</cp:revision>
  <dcterms:modified xsi:type="dcterms:W3CDTF">2022-10-12T03:57:57Z</dcterms:modified>
</cp:coreProperties>
</file>